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0" r:id="rId24"/>
    <p:sldId id="281" r:id="rId25"/>
    <p:sldId id="282" r:id="rId26"/>
    <p:sldId id="283" r:id="rId27"/>
    <p:sldId id="284" r:id="rId28"/>
  </p:sldIdLst>
  <p:sldSz cx="9144000" cy="5143500" type="screen16x9"/>
  <p:notesSz cx="6858000" cy="9144000"/>
  <p:embeddedFontLst>
    <p:embeddedFont>
      <p:font typeface="Oswald" panose="020B0604020202020204" charset="0"/>
      <p:regular r:id="rId30"/>
      <p:bold r:id="rId31"/>
    </p:embeddedFont>
    <p:embeddedFont>
      <p:font typeface="Average"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5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343866917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343866917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343866917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34386691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343866917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343866917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343866917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343866917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343866917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34386691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34386691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34386691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343866917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343866917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343866917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34386691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343866917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343866917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343866917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343866917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343866917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343866917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343866917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343866917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343866917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343866917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343866917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343866917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343866917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343866917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343866917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343866917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43866917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43866917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343866917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343866917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f95af50fa5d6c2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f95af50fa5d6c2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343866917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343866917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343866917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343866917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43866917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43866917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343866917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343866917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34386691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34386691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343866917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343866917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343866917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343866917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5.jpg"/><Relationship Id="rId4" Type="http://schemas.openxmlformats.org/officeDocument/2006/relationships/image" Target="../media/image14.jp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0" y="226125"/>
            <a:ext cx="78015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Digital Portfolio</a:t>
            </a:r>
            <a:endParaRPr/>
          </a:p>
        </p:txBody>
      </p:sp>
      <p:sp>
        <p:nvSpPr>
          <p:cNvPr id="60" name="Google Shape;60;p13"/>
          <p:cNvSpPr txBox="1">
            <a:spLocks noGrp="1"/>
          </p:cNvSpPr>
          <p:nvPr>
            <p:ph type="subTitle" idx="1"/>
          </p:nvPr>
        </p:nvSpPr>
        <p:spPr>
          <a:xfrm>
            <a:off x="2288550" y="4350900"/>
            <a:ext cx="4566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Sebastian Crowell</a:t>
            </a:r>
            <a:endParaRPr/>
          </a:p>
        </p:txBody>
      </p:sp>
      <p:sp>
        <p:nvSpPr>
          <p:cNvPr id="61" name="Google Shape;61;p13"/>
          <p:cNvSpPr txBox="1"/>
          <p:nvPr/>
        </p:nvSpPr>
        <p:spPr>
          <a:xfrm>
            <a:off x="541675" y="1018725"/>
            <a:ext cx="8230500" cy="12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CCCCCC"/>
                </a:solidFill>
                <a:latin typeface="Average"/>
                <a:ea typeface="Average"/>
                <a:cs typeface="Average"/>
                <a:sym typeface="Average"/>
              </a:rPr>
              <a:t>Although not limited to one style, genre, or technique, preference lies in drawing things from imagination and fantasy instead of life.</a:t>
            </a:r>
            <a:endParaRPr sz="2100">
              <a:solidFill>
                <a:srgbClr val="CCCCCC"/>
              </a:solidFill>
              <a:latin typeface="Average"/>
              <a:ea typeface="Average"/>
              <a:cs typeface="Average"/>
              <a:sym typeface="Average"/>
            </a:endParaRPr>
          </a:p>
        </p:txBody>
      </p:sp>
      <p:sp>
        <p:nvSpPr>
          <p:cNvPr id="62" name="Google Shape;62;p13"/>
          <p:cNvSpPr txBox="1"/>
          <p:nvPr/>
        </p:nvSpPr>
        <p:spPr>
          <a:xfrm>
            <a:off x="671250" y="4226275"/>
            <a:ext cx="2453100" cy="51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CCCCCC"/>
                </a:solidFill>
                <a:latin typeface="Average"/>
                <a:ea typeface="Average"/>
                <a:cs typeface="Average"/>
                <a:sym typeface="Average"/>
              </a:rPr>
              <a:t>Pic of me</a:t>
            </a:r>
            <a:endParaRPr sz="2100">
              <a:solidFill>
                <a:srgbClr val="CCCCCC"/>
              </a:solidFill>
              <a:latin typeface="Average"/>
              <a:ea typeface="Average"/>
              <a:cs typeface="Average"/>
              <a:sym typeface="Average"/>
            </a:endParaRPr>
          </a:p>
          <a:p>
            <a:pPr marL="0" lvl="0" indent="0" algn="l" rtl="0">
              <a:spcBef>
                <a:spcPts val="0"/>
              </a:spcBef>
              <a:spcAft>
                <a:spcPts val="0"/>
              </a:spcAft>
              <a:buNone/>
            </a:pPr>
            <a:endParaRPr/>
          </a:p>
        </p:txBody>
      </p:sp>
      <p:pic>
        <p:nvPicPr>
          <p:cNvPr id="63" name="Google Shape;63;p13" descr="20160328_102431.jpg"/>
          <p:cNvPicPr preferRelativeResize="0"/>
          <p:nvPr/>
        </p:nvPicPr>
        <p:blipFill>
          <a:blip r:embed="rId3">
            <a:alphaModFix/>
          </a:blip>
          <a:stretch>
            <a:fillRect/>
          </a:stretch>
        </p:blipFill>
        <p:spPr>
          <a:xfrm>
            <a:off x="541675" y="2304525"/>
            <a:ext cx="2129239" cy="28389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2" descr="20160520_083741.jpg"/>
          <p:cNvPicPr preferRelativeResize="0"/>
          <p:nvPr/>
        </p:nvPicPr>
        <p:blipFill>
          <a:blip r:embed="rId3">
            <a:alphaModFix/>
          </a:blip>
          <a:stretch>
            <a:fillRect/>
          </a:stretch>
        </p:blipFill>
        <p:spPr>
          <a:xfrm>
            <a:off x="1143000" y="0"/>
            <a:ext cx="6858003" cy="51435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Surrealist Project</a:t>
            </a:r>
            <a:endParaRPr/>
          </a:p>
        </p:txBody>
      </p:sp>
      <p:sp>
        <p:nvSpPr>
          <p:cNvPr id="119" name="Google Shape;119;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Lost in the Dessert</a:t>
            </a:r>
            <a:endParaRPr/>
          </a:p>
          <a:p>
            <a:pPr marL="457200" lvl="0" indent="-342900" algn="l" rtl="0">
              <a:spcBef>
                <a:spcPts val="0"/>
              </a:spcBef>
              <a:spcAft>
                <a:spcPts val="0"/>
              </a:spcAft>
              <a:buSzPts val="1800"/>
              <a:buChar char="●"/>
            </a:pPr>
            <a:r>
              <a:rPr lang="en"/>
              <a:t>Graphite and Colored pencil on poster board and paper</a:t>
            </a:r>
            <a:endParaRPr/>
          </a:p>
          <a:p>
            <a:pPr marL="457200" lvl="0" indent="-342900" algn="l" rtl="0">
              <a:spcBef>
                <a:spcPts val="0"/>
              </a:spcBef>
              <a:spcAft>
                <a:spcPts val="0"/>
              </a:spcAft>
              <a:buSzPts val="1800"/>
              <a:buChar char="●"/>
            </a:pPr>
            <a:r>
              <a:rPr lang="en"/>
              <a:t>Unknown</a:t>
            </a:r>
            <a:endParaRPr/>
          </a:p>
          <a:p>
            <a:pPr marL="457200" lvl="0" indent="-342900" algn="l" rtl="0">
              <a:spcBef>
                <a:spcPts val="0"/>
              </a:spcBef>
              <a:spcAft>
                <a:spcPts val="0"/>
              </a:spcAft>
              <a:buSzPts val="1800"/>
              <a:buChar char="●"/>
            </a:pPr>
            <a:r>
              <a:rPr lang="en"/>
              <a:t>Multi Color, Size, Unity, Balance, Translocation, Levitation, Etc.</a:t>
            </a:r>
            <a:endParaRPr/>
          </a:p>
          <a:p>
            <a:pPr marL="457200" lvl="0" indent="-342900" algn="l" rtl="0">
              <a:lnSpc>
                <a:spcPct val="120000"/>
              </a:lnSpc>
              <a:spcBef>
                <a:spcPts val="0"/>
              </a:spcBef>
              <a:spcAft>
                <a:spcPts val="0"/>
              </a:spcAft>
              <a:buSzPts val="1800"/>
              <a:buChar char="●"/>
            </a:pPr>
            <a:r>
              <a:rPr lang="en"/>
              <a:t>René Magritte, Salvador Dali</a:t>
            </a:r>
            <a:endParaRPr/>
          </a:p>
          <a:p>
            <a:pPr marL="457200" lvl="0" indent="-342900" algn="l" rtl="0">
              <a:spcBef>
                <a:spcPts val="0"/>
              </a:spcBef>
              <a:spcAft>
                <a:spcPts val="0"/>
              </a:spcAft>
              <a:buSzPts val="1800"/>
              <a:buChar char="●"/>
            </a:pPr>
            <a:r>
              <a:rPr lang="en"/>
              <a:t>Creating an interesting piece of art using random items from everyday life. The first few images were decent but I drew two extras that ended up In the final. The realistic and fantastical themes mixed In the drawing creates the surreal feeling.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4" descr="20160520_083712.jpg"/>
          <p:cNvPicPr preferRelativeResize="0"/>
          <p:nvPr/>
        </p:nvPicPr>
        <p:blipFill>
          <a:blip r:embed="rId3">
            <a:alphaModFix/>
          </a:blip>
          <a:stretch>
            <a:fillRect/>
          </a:stretch>
        </p:blipFill>
        <p:spPr>
          <a:xfrm>
            <a:off x="1143000" y="0"/>
            <a:ext cx="6858003" cy="51435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Teapot Final</a:t>
            </a:r>
            <a:endParaRPr/>
          </a:p>
        </p:txBody>
      </p:sp>
      <p:sp>
        <p:nvSpPr>
          <p:cNvPr id="130" name="Google Shape;130;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Flower Pot</a:t>
            </a:r>
            <a:endParaRPr/>
          </a:p>
          <a:p>
            <a:pPr marL="457200" lvl="0" indent="-342900" algn="l" rtl="0">
              <a:spcBef>
                <a:spcPts val="0"/>
              </a:spcBef>
              <a:spcAft>
                <a:spcPts val="0"/>
              </a:spcAft>
              <a:buSzPts val="1800"/>
              <a:buChar char="●"/>
            </a:pPr>
            <a:r>
              <a:rPr lang="en"/>
              <a:t>Clay and Glaze</a:t>
            </a:r>
            <a:endParaRPr/>
          </a:p>
          <a:p>
            <a:pPr marL="457200" lvl="0" indent="-342900" algn="l" rtl="0">
              <a:spcBef>
                <a:spcPts val="0"/>
              </a:spcBef>
              <a:spcAft>
                <a:spcPts val="0"/>
              </a:spcAft>
              <a:buSzPts val="1800"/>
              <a:buChar char="●"/>
            </a:pPr>
            <a:r>
              <a:rPr lang="en"/>
              <a:t>Unknown</a:t>
            </a:r>
            <a:endParaRPr/>
          </a:p>
          <a:p>
            <a:pPr marL="457200" lvl="0" indent="-342900" algn="l" rtl="0">
              <a:spcBef>
                <a:spcPts val="0"/>
              </a:spcBef>
              <a:spcAft>
                <a:spcPts val="0"/>
              </a:spcAft>
              <a:buSzPts val="1800"/>
              <a:buChar char="●"/>
            </a:pPr>
            <a:r>
              <a:rPr lang="en"/>
              <a:t>3 Colors</a:t>
            </a:r>
            <a:endParaRPr/>
          </a:p>
          <a:p>
            <a:pPr marL="457200" lvl="0" indent="-342900" algn="l" rtl="0">
              <a:spcBef>
                <a:spcPts val="0"/>
              </a:spcBef>
              <a:spcAft>
                <a:spcPts val="0"/>
              </a:spcAft>
              <a:buSzPts val="1800"/>
              <a:buChar char="●"/>
            </a:pPr>
            <a:r>
              <a:rPr lang="en"/>
              <a:t>Ms. Murphy’s example</a:t>
            </a:r>
            <a:endParaRPr/>
          </a:p>
          <a:p>
            <a:pPr marL="457200" lvl="0" indent="-342900" algn="l" rtl="0">
              <a:spcBef>
                <a:spcPts val="0"/>
              </a:spcBef>
              <a:spcAft>
                <a:spcPts val="0"/>
              </a:spcAft>
              <a:buSzPts val="1800"/>
              <a:buChar char="●"/>
            </a:pPr>
            <a:r>
              <a:rPr lang="en"/>
              <a:t>To try and better understand the clay techniques</a:t>
            </a:r>
            <a:endParaRPr/>
          </a:p>
          <a:p>
            <a:pPr marL="0" lvl="0" indent="0" algn="l" rtl="0">
              <a:spcBef>
                <a:spcPts val="160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26" descr="20160523_073710.jpg"/>
          <p:cNvPicPr preferRelativeResize="0"/>
          <p:nvPr/>
        </p:nvPicPr>
        <p:blipFill>
          <a:blip r:embed="rId3">
            <a:alphaModFix/>
          </a:blip>
          <a:stretch>
            <a:fillRect/>
          </a:stretch>
        </p:blipFill>
        <p:spPr>
          <a:xfrm>
            <a:off x="0" y="0"/>
            <a:ext cx="4729523" cy="3547152"/>
          </a:xfrm>
          <a:prstGeom prst="rect">
            <a:avLst/>
          </a:prstGeom>
          <a:noFill/>
          <a:ln>
            <a:noFill/>
          </a:ln>
        </p:spPr>
      </p:pic>
      <p:pic>
        <p:nvPicPr>
          <p:cNvPr id="136" name="Google Shape;136;p26" descr="20160523_073723.jpg"/>
          <p:cNvPicPr preferRelativeResize="0"/>
          <p:nvPr/>
        </p:nvPicPr>
        <p:blipFill>
          <a:blip r:embed="rId4">
            <a:alphaModFix/>
          </a:blip>
          <a:stretch>
            <a:fillRect/>
          </a:stretch>
        </p:blipFill>
        <p:spPr>
          <a:xfrm>
            <a:off x="4729525" y="1832638"/>
            <a:ext cx="4414477" cy="331086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Grad Design</a:t>
            </a:r>
            <a:endParaRPr/>
          </a:p>
        </p:txBody>
      </p:sp>
      <p:sp>
        <p:nvSpPr>
          <p:cNvPr id="142" name="Google Shape;142;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Jolly Graduate</a:t>
            </a:r>
            <a:endParaRPr/>
          </a:p>
          <a:p>
            <a:pPr marL="457200" lvl="0" indent="-342900" algn="l" rtl="0">
              <a:spcBef>
                <a:spcPts val="0"/>
              </a:spcBef>
              <a:spcAft>
                <a:spcPts val="0"/>
              </a:spcAft>
              <a:buSzPts val="1800"/>
              <a:buChar char="●"/>
            </a:pPr>
            <a:r>
              <a:rPr lang="en"/>
              <a:t>Sharpie on paper</a:t>
            </a:r>
            <a:endParaRPr/>
          </a:p>
          <a:p>
            <a:pPr marL="457200" lvl="0" indent="-342900" algn="l" rtl="0">
              <a:spcBef>
                <a:spcPts val="0"/>
              </a:spcBef>
              <a:spcAft>
                <a:spcPts val="0"/>
              </a:spcAft>
              <a:buSzPts val="1800"/>
              <a:buChar char="●"/>
            </a:pPr>
            <a:r>
              <a:rPr lang="en"/>
              <a:t>8 x 16 inches</a:t>
            </a:r>
            <a:endParaRPr/>
          </a:p>
          <a:p>
            <a:pPr marL="457200" lvl="0" indent="-342900" algn="l" rtl="0">
              <a:spcBef>
                <a:spcPts val="0"/>
              </a:spcBef>
              <a:spcAft>
                <a:spcPts val="0"/>
              </a:spcAft>
              <a:buSzPts val="1800"/>
              <a:buChar char="●"/>
            </a:pPr>
            <a:r>
              <a:rPr lang="en"/>
              <a:t>Black and White, Contrast, Emphasis</a:t>
            </a:r>
            <a:endParaRPr/>
          </a:p>
          <a:p>
            <a:pPr marL="457200" lvl="0" indent="-342900" algn="l" rtl="0">
              <a:spcBef>
                <a:spcPts val="0"/>
              </a:spcBef>
              <a:spcAft>
                <a:spcPts val="0"/>
              </a:spcAft>
              <a:buSzPts val="1800"/>
              <a:buChar char="●"/>
            </a:pPr>
            <a:r>
              <a:rPr lang="en"/>
              <a:t>Pirates</a:t>
            </a:r>
            <a:endParaRPr/>
          </a:p>
          <a:p>
            <a:pPr marL="457200" lvl="0" indent="-342900" algn="l" rtl="0">
              <a:spcBef>
                <a:spcPts val="0"/>
              </a:spcBef>
              <a:spcAft>
                <a:spcPts val="0"/>
              </a:spcAft>
              <a:buSzPts val="1800"/>
              <a:buChar char="●"/>
            </a:pPr>
            <a:r>
              <a:rPr lang="en"/>
              <a:t>For the enjoyment of testing a mixture of vector and traditional art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28" descr="20160531_060537.jpg"/>
          <p:cNvPicPr preferRelativeResize="0"/>
          <p:nvPr/>
        </p:nvPicPr>
        <p:blipFill>
          <a:blip r:embed="rId3">
            <a:alphaModFix/>
          </a:blip>
          <a:stretch>
            <a:fillRect/>
          </a:stretch>
        </p:blipFill>
        <p:spPr>
          <a:xfrm>
            <a:off x="1143000" y="0"/>
            <a:ext cx="6858003" cy="51435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 Painting</a:t>
            </a:r>
            <a:endParaRPr/>
          </a:p>
        </p:txBody>
      </p:sp>
      <p:sp>
        <p:nvSpPr>
          <p:cNvPr id="153" name="Google Shape;153;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Homage to Persistence of Memory</a:t>
            </a:r>
            <a:endParaRPr/>
          </a:p>
          <a:p>
            <a:pPr marL="457200" lvl="0" indent="-342900" algn="l" rtl="0">
              <a:spcBef>
                <a:spcPts val="0"/>
              </a:spcBef>
              <a:spcAft>
                <a:spcPts val="0"/>
              </a:spcAft>
              <a:buSzPts val="1800"/>
              <a:buChar char="●"/>
            </a:pPr>
            <a:r>
              <a:rPr lang="en"/>
              <a:t>Oil painting on canvas</a:t>
            </a:r>
            <a:endParaRPr/>
          </a:p>
          <a:p>
            <a:pPr marL="457200" lvl="0" indent="-342900" algn="l" rtl="0">
              <a:spcBef>
                <a:spcPts val="0"/>
              </a:spcBef>
              <a:spcAft>
                <a:spcPts val="0"/>
              </a:spcAft>
              <a:buSzPts val="1800"/>
              <a:buChar char="●"/>
            </a:pPr>
            <a:r>
              <a:rPr lang="en"/>
              <a:t>2.5 x 2.5 Inches</a:t>
            </a:r>
            <a:endParaRPr/>
          </a:p>
          <a:p>
            <a:pPr marL="457200" lvl="0" indent="-342900" algn="l" rtl="0">
              <a:spcBef>
                <a:spcPts val="0"/>
              </a:spcBef>
              <a:spcAft>
                <a:spcPts val="0"/>
              </a:spcAft>
              <a:buSzPts val="1800"/>
              <a:buChar char="●"/>
            </a:pPr>
            <a:r>
              <a:rPr lang="en"/>
              <a:t>Mixed Colors, Surrealist Techniques, Focus</a:t>
            </a:r>
            <a:endParaRPr/>
          </a:p>
          <a:p>
            <a:pPr marL="457200" lvl="0" indent="-342900" algn="l" rtl="0">
              <a:spcBef>
                <a:spcPts val="0"/>
              </a:spcBef>
              <a:spcAft>
                <a:spcPts val="0"/>
              </a:spcAft>
              <a:buSzPts val="1800"/>
              <a:buChar char="●"/>
            </a:pPr>
            <a:r>
              <a:rPr lang="en"/>
              <a:t>Salvador Dali</a:t>
            </a:r>
            <a:endParaRPr/>
          </a:p>
          <a:p>
            <a:pPr marL="457200" lvl="0" indent="-342900" algn="l" rtl="0">
              <a:spcBef>
                <a:spcPts val="0"/>
              </a:spcBef>
              <a:spcAft>
                <a:spcPts val="0"/>
              </a:spcAft>
              <a:buSzPts val="1800"/>
              <a:buChar char="●"/>
            </a:pPr>
            <a:r>
              <a:rPr lang="en"/>
              <a:t>A test of painting prowess and an interesting piece to recreate. The painting is around six to seven layers thick. Many of the layers were to fix places where paint smudged or dripped. For me this was extremely difficult due to the fact I do not paint often and it was oil paints.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30" descr="20160531_060643.jpg"/>
          <p:cNvPicPr preferRelativeResize="0"/>
          <p:nvPr/>
        </p:nvPicPr>
        <p:blipFill rotWithShape="1">
          <a:blip r:embed="rId3">
            <a:alphaModFix/>
          </a:blip>
          <a:srcRect l="3001" t="1448" r="18015"/>
          <a:stretch/>
        </p:blipFill>
        <p:spPr>
          <a:xfrm>
            <a:off x="1614275" y="37175"/>
            <a:ext cx="5416301" cy="5069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Chinese Paper Cut</a:t>
            </a:r>
            <a:endParaRPr/>
          </a:p>
        </p:txBody>
      </p:sp>
      <p:sp>
        <p:nvSpPr>
          <p:cNvPr id="164" name="Google Shape;164;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Leopard of the Wild</a:t>
            </a:r>
            <a:endParaRPr/>
          </a:p>
          <a:p>
            <a:pPr marL="457200" lvl="0" indent="-342900" algn="l" rtl="0">
              <a:spcBef>
                <a:spcPts val="0"/>
              </a:spcBef>
              <a:spcAft>
                <a:spcPts val="0"/>
              </a:spcAft>
              <a:buSzPts val="1800"/>
              <a:buChar char="●"/>
            </a:pPr>
            <a:r>
              <a:rPr lang="en"/>
              <a:t>Paper cutout, Spray paint</a:t>
            </a:r>
            <a:endParaRPr/>
          </a:p>
          <a:p>
            <a:pPr marL="457200" lvl="0" indent="-342900" algn="l" rtl="0">
              <a:spcBef>
                <a:spcPts val="0"/>
              </a:spcBef>
              <a:spcAft>
                <a:spcPts val="0"/>
              </a:spcAft>
              <a:buSzPts val="1800"/>
              <a:buChar char="●"/>
            </a:pPr>
            <a:r>
              <a:rPr lang="en"/>
              <a:t>12 x 12 inches</a:t>
            </a:r>
            <a:endParaRPr/>
          </a:p>
          <a:p>
            <a:pPr marL="457200" lvl="0" indent="-342900" algn="l" rtl="0">
              <a:spcBef>
                <a:spcPts val="0"/>
              </a:spcBef>
              <a:spcAft>
                <a:spcPts val="0"/>
              </a:spcAft>
              <a:buSzPts val="1800"/>
              <a:buChar char="●"/>
            </a:pPr>
            <a:r>
              <a:rPr lang="en"/>
              <a:t>Red and White paper, Balance, Unity, Scale, Size, Etc.</a:t>
            </a:r>
            <a:endParaRPr/>
          </a:p>
          <a:p>
            <a:pPr marL="457200" lvl="0" indent="-342900" algn="l" rtl="0">
              <a:spcBef>
                <a:spcPts val="0"/>
              </a:spcBef>
              <a:spcAft>
                <a:spcPts val="0"/>
              </a:spcAft>
              <a:buSzPts val="1800"/>
              <a:buChar char="●"/>
            </a:pPr>
            <a:r>
              <a:rPr lang="en"/>
              <a:t>Traditional oriental style </a:t>
            </a:r>
            <a:endParaRPr/>
          </a:p>
          <a:p>
            <a:pPr marL="457200" lvl="0" indent="-342900" algn="l" rtl="0">
              <a:spcBef>
                <a:spcPts val="0"/>
              </a:spcBef>
              <a:spcAft>
                <a:spcPts val="0"/>
              </a:spcAft>
              <a:buSzPts val="1800"/>
              <a:buChar char="●"/>
            </a:pPr>
            <a:r>
              <a:rPr lang="en"/>
              <a:t>Push myself to the limit of detail and design. This is not technically finished right now because of the extensive detail Involoved. My design follows another traditional oriental pattern but instead uses negative space to define the objects. This is perhaps the most difficult but interesting of all the projects.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Artist Statement</a:t>
            </a:r>
            <a:endParaRPr/>
          </a:p>
        </p:txBody>
      </p:sp>
      <p:sp>
        <p:nvSpPr>
          <p:cNvPr id="69" name="Google Shape;69;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purpose for creating artwork is to create a reaction in people. My work is an extension of creative talent and current popular themes as well as traditional techniques.  A majority of my pieces are influenced by video games, movies, and books including but not limited to images and motifs.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pic>
        <p:nvPicPr>
          <p:cNvPr id="169" name="Google Shape;169;p32" descr="20160531_061529.jpg"/>
          <p:cNvPicPr preferRelativeResize="0"/>
          <p:nvPr/>
        </p:nvPicPr>
        <p:blipFill rotWithShape="1">
          <a:blip r:embed="rId3">
            <a:alphaModFix/>
          </a:blip>
          <a:srcRect l="6101" r="4700"/>
          <a:stretch/>
        </p:blipFill>
        <p:spPr>
          <a:xfrm>
            <a:off x="1561175" y="0"/>
            <a:ext cx="6117222" cy="514350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Ceramic Sqraffitto Bowl</a:t>
            </a:r>
            <a:endParaRPr/>
          </a:p>
        </p:txBody>
      </p:sp>
      <p:sp>
        <p:nvSpPr>
          <p:cNvPr id="175" name="Google Shape;17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Fish Bowl</a:t>
            </a:r>
            <a:endParaRPr/>
          </a:p>
          <a:p>
            <a:pPr marL="457200" lvl="0" indent="-342900" algn="l" rtl="0">
              <a:spcBef>
                <a:spcPts val="0"/>
              </a:spcBef>
              <a:spcAft>
                <a:spcPts val="0"/>
              </a:spcAft>
              <a:buSzPts val="1800"/>
              <a:buChar char="●"/>
            </a:pPr>
            <a:r>
              <a:rPr lang="en"/>
              <a:t>Clay and Glaze</a:t>
            </a:r>
            <a:endParaRPr/>
          </a:p>
          <a:p>
            <a:pPr marL="457200" lvl="0" indent="-342900" algn="l" rtl="0">
              <a:spcBef>
                <a:spcPts val="0"/>
              </a:spcBef>
              <a:spcAft>
                <a:spcPts val="0"/>
              </a:spcAft>
              <a:buSzPts val="1800"/>
              <a:buChar char="●"/>
            </a:pPr>
            <a:r>
              <a:rPr lang="en"/>
              <a:t>Unknown</a:t>
            </a:r>
            <a:endParaRPr/>
          </a:p>
          <a:p>
            <a:pPr marL="457200" lvl="0" indent="-342900" algn="l" rtl="0">
              <a:spcBef>
                <a:spcPts val="0"/>
              </a:spcBef>
              <a:spcAft>
                <a:spcPts val="0"/>
              </a:spcAft>
              <a:buSzPts val="1800"/>
              <a:buChar char="●"/>
            </a:pPr>
            <a:r>
              <a:rPr lang="en"/>
              <a:t>Multi colored bowl, Balance, Unity, Uniform, Etc.</a:t>
            </a:r>
            <a:endParaRPr/>
          </a:p>
          <a:p>
            <a:pPr marL="457200" lvl="0" indent="-342900" algn="l" rtl="0">
              <a:spcBef>
                <a:spcPts val="0"/>
              </a:spcBef>
              <a:spcAft>
                <a:spcPts val="0"/>
              </a:spcAft>
              <a:buSzPts val="1800"/>
              <a:buChar char="●"/>
            </a:pPr>
            <a:r>
              <a:rPr lang="en"/>
              <a:t>Contemporary oriental artwork</a:t>
            </a:r>
            <a:endParaRPr/>
          </a:p>
          <a:p>
            <a:pPr marL="457200" lvl="0" indent="-342900" algn="l" rtl="0">
              <a:spcBef>
                <a:spcPts val="0"/>
              </a:spcBef>
              <a:spcAft>
                <a:spcPts val="0"/>
              </a:spcAft>
              <a:buSzPts val="1800"/>
              <a:buChar char="●"/>
            </a:pPr>
            <a:r>
              <a:rPr lang="en"/>
              <a:t>Using scratching techniques in clay to create a yin-yang design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34" descr="20160420_080510.jpg"/>
          <p:cNvPicPr preferRelativeResize="0"/>
          <p:nvPr/>
        </p:nvPicPr>
        <p:blipFill rotWithShape="1">
          <a:blip r:embed="rId3">
            <a:alphaModFix/>
          </a:blip>
          <a:srcRect t="11151" r="1497" b="10595"/>
          <a:stretch/>
        </p:blipFill>
        <p:spPr>
          <a:xfrm>
            <a:off x="2145300" y="0"/>
            <a:ext cx="5076451" cy="51435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Set work</a:t>
            </a:r>
            <a:endParaRPr/>
          </a:p>
        </p:txBody>
      </p:sp>
      <p:sp>
        <p:nvSpPr>
          <p:cNvPr id="197" name="Google Shape;197;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Background work on the ferris wheel and roller coaster</a:t>
            </a:r>
            <a:endParaRPr/>
          </a:p>
          <a:p>
            <a:pPr marL="457200" lvl="0" indent="-342900" algn="l" rtl="0">
              <a:spcBef>
                <a:spcPts val="0"/>
              </a:spcBef>
              <a:spcAft>
                <a:spcPts val="0"/>
              </a:spcAft>
              <a:buSzPts val="1800"/>
              <a:buChar char="●"/>
            </a:pPr>
            <a:r>
              <a:rPr lang="en"/>
              <a:t>White paint on black painted wood</a:t>
            </a:r>
            <a:endParaRPr/>
          </a:p>
          <a:p>
            <a:pPr marL="457200" lvl="0" indent="-342900" algn="l" rtl="0">
              <a:spcBef>
                <a:spcPts val="0"/>
              </a:spcBef>
              <a:spcAft>
                <a:spcPts val="0"/>
              </a:spcAft>
              <a:buSzPts val="1800"/>
              <a:buChar char="●"/>
            </a:pPr>
            <a:r>
              <a:rPr lang="en"/>
              <a:t>Massive</a:t>
            </a:r>
            <a:endParaRPr/>
          </a:p>
          <a:p>
            <a:pPr marL="457200" lvl="0" indent="-342900" algn="l" rtl="0">
              <a:spcBef>
                <a:spcPts val="0"/>
              </a:spcBef>
              <a:spcAft>
                <a:spcPts val="0"/>
              </a:spcAft>
              <a:buSzPts val="1800"/>
              <a:buChar char="●"/>
            </a:pPr>
            <a:r>
              <a:rPr lang="en"/>
              <a:t>Contrast, Emphasis, Etc.</a:t>
            </a:r>
            <a:endParaRPr/>
          </a:p>
          <a:p>
            <a:pPr marL="457200" lvl="0" indent="-342900" algn="l" rtl="0">
              <a:spcBef>
                <a:spcPts val="0"/>
              </a:spcBef>
              <a:spcAft>
                <a:spcPts val="0"/>
              </a:spcAft>
              <a:buSzPts val="1800"/>
              <a:buChar char="●"/>
            </a:pPr>
            <a:r>
              <a:rPr lang="en"/>
              <a:t>Ms. Murphy’s design example</a:t>
            </a:r>
            <a:endParaRPr/>
          </a:p>
          <a:p>
            <a:pPr marL="457200" lvl="0" indent="-342900" algn="l" rtl="0">
              <a:spcBef>
                <a:spcPts val="0"/>
              </a:spcBef>
              <a:spcAft>
                <a:spcPts val="0"/>
              </a:spcAft>
              <a:buSzPts val="1800"/>
              <a:buChar char="●"/>
            </a:pPr>
            <a:r>
              <a:rPr lang="en"/>
              <a:t>Give the feeling that the park was abandoned and dark</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8"/>
          <p:cNvSpPr txBox="1"/>
          <p:nvPr/>
        </p:nvSpPr>
        <p:spPr>
          <a:xfrm>
            <a:off x="3678300" y="2049600"/>
            <a:ext cx="1787400" cy="104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CCCCCC"/>
                </a:solidFill>
                <a:latin typeface="Average"/>
                <a:ea typeface="Average"/>
                <a:cs typeface="Average"/>
                <a:sym typeface="Average"/>
              </a:rPr>
              <a:t>N/A</a:t>
            </a:r>
            <a:endParaRPr sz="7200">
              <a:solidFill>
                <a:srgbClr val="CCCCCC"/>
              </a:solidFill>
              <a:latin typeface="Average"/>
              <a:ea typeface="Average"/>
              <a:cs typeface="Average"/>
              <a:sym typeface="Averag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 Pot Greenware</a:t>
            </a:r>
            <a:endParaRPr/>
          </a:p>
        </p:txBody>
      </p:sp>
      <p:sp>
        <p:nvSpPr>
          <p:cNvPr id="208" name="Google Shape;208;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Flower Pot</a:t>
            </a:r>
            <a:endParaRPr/>
          </a:p>
          <a:p>
            <a:pPr marL="457200" lvl="0" indent="-342900" algn="l" rtl="0">
              <a:spcBef>
                <a:spcPts val="0"/>
              </a:spcBef>
              <a:spcAft>
                <a:spcPts val="0"/>
              </a:spcAft>
              <a:buSzPts val="1800"/>
              <a:buChar char="●"/>
            </a:pPr>
            <a:r>
              <a:rPr lang="en"/>
              <a:t>Clay</a:t>
            </a:r>
            <a:endParaRPr/>
          </a:p>
          <a:p>
            <a:pPr marL="457200" lvl="0" indent="-342900" algn="l" rtl="0">
              <a:spcBef>
                <a:spcPts val="0"/>
              </a:spcBef>
              <a:spcAft>
                <a:spcPts val="0"/>
              </a:spcAft>
              <a:buSzPts val="1800"/>
              <a:buChar char="●"/>
            </a:pPr>
            <a:r>
              <a:rPr lang="en"/>
              <a:t>Unknown</a:t>
            </a:r>
            <a:endParaRPr/>
          </a:p>
          <a:p>
            <a:pPr marL="457200" lvl="0" indent="-342900" algn="l" rtl="0">
              <a:spcBef>
                <a:spcPts val="0"/>
              </a:spcBef>
              <a:spcAft>
                <a:spcPts val="0"/>
              </a:spcAft>
              <a:buSzPts val="1800"/>
              <a:buChar char="●"/>
            </a:pPr>
            <a:r>
              <a:rPr lang="en"/>
              <a:t>Simple design</a:t>
            </a:r>
            <a:endParaRPr/>
          </a:p>
          <a:p>
            <a:pPr marL="457200" lvl="0" indent="-342900" algn="l" rtl="0">
              <a:spcBef>
                <a:spcPts val="0"/>
              </a:spcBef>
              <a:spcAft>
                <a:spcPts val="0"/>
              </a:spcAft>
              <a:buSzPts val="1800"/>
              <a:buChar char="●"/>
            </a:pPr>
            <a:r>
              <a:rPr lang="en"/>
              <a:t>Ms. Murphy’s example</a:t>
            </a:r>
            <a:endParaRPr/>
          </a:p>
          <a:p>
            <a:pPr marL="457200" lvl="0" indent="-342900" algn="l" rtl="0">
              <a:spcBef>
                <a:spcPts val="0"/>
              </a:spcBef>
              <a:spcAft>
                <a:spcPts val="0"/>
              </a:spcAft>
              <a:buSzPts val="1800"/>
              <a:buChar char="●"/>
            </a:pPr>
            <a:r>
              <a:rPr lang="en"/>
              <a:t>Make a teapot that actually looks like a teapot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pic>
        <p:nvPicPr>
          <p:cNvPr id="213" name="Google Shape;213;p40" descr="20160509_105721.jpg"/>
          <p:cNvPicPr preferRelativeResize="0"/>
          <p:nvPr/>
        </p:nvPicPr>
        <p:blipFill>
          <a:blip r:embed="rId3">
            <a:alphaModFix/>
          </a:blip>
          <a:stretch>
            <a:fillRect/>
          </a:stretch>
        </p:blipFill>
        <p:spPr>
          <a:xfrm>
            <a:off x="0" y="0"/>
            <a:ext cx="3196672" cy="2397499"/>
          </a:xfrm>
          <a:prstGeom prst="rect">
            <a:avLst/>
          </a:prstGeom>
          <a:noFill/>
          <a:ln>
            <a:noFill/>
          </a:ln>
        </p:spPr>
      </p:pic>
      <p:pic>
        <p:nvPicPr>
          <p:cNvPr id="214" name="Google Shape;214;p40" descr="20160517_082459.jpg"/>
          <p:cNvPicPr preferRelativeResize="0"/>
          <p:nvPr/>
        </p:nvPicPr>
        <p:blipFill>
          <a:blip r:embed="rId4">
            <a:alphaModFix/>
          </a:blip>
          <a:stretch>
            <a:fillRect/>
          </a:stretch>
        </p:blipFill>
        <p:spPr>
          <a:xfrm>
            <a:off x="6151775" y="2856825"/>
            <a:ext cx="2992224" cy="2244173"/>
          </a:xfrm>
          <a:prstGeom prst="rect">
            <a:avLst/>
          </a:prstGeom>
          <a:noFill/>
          <a:ln>
            <a:noFill/>
          </a:ln>
        </p:spPr>
      </p:pic>
      <p:pic>
        <p:nvPicPr>
          <p:cNvPr id="215" name="Google Shape;215;p40" descr="20160509_105729.jpg"/>
          <p:cNvPicPr preferRelativeResize="0"/>
          <p:nvPr/>
        </p:nvPicPr>
        <p:blipFill>
          <a:blip r:embed="rId5">
            <a:alphaModFix/>
          </a:blip>
          <a:stretch>
            <a:fillRect/>
          </a:stretch>
        </p:blipFill>
        <p:spPr>
          <a:xfrm>
            <a:off x="2606263" y="1274450"/>
            <a:ext cx="3931475" cy="294860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221" name="Google Shape;221;p41"/>
          <p:cNvSpPr txBox="1">
            <a:spLocks noGrp="1"/>
          </p:cNvSpPr>
          <p:nvPr>
            <p:ph type="body" idx="1"/>
          </p:nvPr>
        </p:nvSpPr>
        <p:spPr>
          <a:xfrm>
            <a:off x="311700" y="11628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All-County Art</a:t>
            </a:r>
            <a:endParaRPr/>
          </a:p>
          <a:p>
            <a:pPr marL="457200" lvl="0" indent="-342900" algn="l" rtl="0">
              <a:spcBef>
                <a:spcPts val="0"/>
              </a:spcBef>
              <a:spcAft>
                <a:spcPts val="0"/>
              </a:spcAft>
              <a:buSzPts val="1800"/>
              <a:buChar char="●"/>
            </a:pPr>
            <a:r>
              <a:rPr lang="en"/>
              <a:t>Art featured in the Council for the Arts</a:t>
            </a:r>
            <a:endParaRPr/>
          </a:p>
          <a:p>
            <a:pPr marL="0" lvl="0" indent="0" algn="l" rtl="0">
              <a:spcBef>
                <a:spcPts val="1600"/>
              </a:spcBef>
              <a:spcAft>
                <a:spcPts val="1600"/>
              </a:spcAft>
              <a:buNone/>
            </a:pPr>
            <a:r>
              <a:rPr lang="en"/>
              <a:t> </a:t>
            </a:r>
            <a:endParaRPr/>
          </a:p>
        </p:txBody>
      </p:sp>
      <p:pic>
        <p:nvPicPr>
          <p:cNvPr id="222" name="Google Shape;222;p41" descr="20160531_182416ff.png"/>
          <p:cNvPicPr preferRelativeResize="0"/>
          <p:nvPr/>
        </p:nvPicPr>
        <p:blipFill rotWithShape="1">
          <a:blip r:embed="rId3">
            <a:alphaModFix/>
          </a:blip>
          <a:srcRect l="2072" t="5873" r="5412"/>
          <a:stretch/>
        </p:blipFill>
        <p:spPr>
          <a:xfrm>
            <a:off x="4999050" y="1974275"/>
            <a:ext cx="4144951" cy="31692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Sketchbook cover</a:t>
            </a:r>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Soldier</a:t>
            </a:r>
            <a:endParaRPr/>
          </a:p>
          <a:p>
            <a:pPr marL="457200" lvl="0" indent="-342900" algn="l" rtl="0">
              <a:spcBef>
                <a:spcPts val="0"/>
              </a:spcBef>
              <a:spcAft>
                <a:spcPts val="0"/>
              </a:spcAft>
              <a:buSzPts val="1800"/>
              <a:buChar char="●"/>
            </a:pPr>
            <a:r>
              <a:rPr lang="en"/>
              <a:t>Ink on paper</a:t>
            </a:r>
            <a:endParaRPr/>
          </a:p>
          <a:p>
            <a:pPr marL="457200" lvl="0" indent="-342900" algn="l" rtl="0">
              <a:spcBef>
                <a:spcPts val="0"/>
              </a:spcBef>
              <a:spcAft>
                <a:spcPts val="0"/>
              </a:spcAft>
              <a:buSzPts val="1800"/>
              <a:buChar char="●"/>
            </a:pPr>
            <a:r>
              <a:rPr lang="en"/>
              <a:t>8.5 x 11 inches</a:t>
            </a:r>
            <a:endParaRPr/>
          </a:p>
          <a:p>
            <a:pPr marL="457200" lvl="0" indent="-342900" algn="l" rtl="0">
              <a:spcBef>
                <a:spcPts val="0"/>
              </a:spcBef>
              <a:spcAft>
                <a:spcPts val="0"/>
              </a:spcAft>
              <a:buSzPts val="1800"/>
              <a:buChar char="●"/>
            </a:pPr>
            <a:r>
              <a:rPr lang="en"/>
              <a:t>3 Colors, Negative Space, Emphasis, Contrast, Size</a:t>
            </a:r>
            <a:endParaRPr/>
          </a:p>
          <a:p>
            <a:pPr marL="457200" lvl="0" indent="-342900" algn="l" rtl="0">
              <a:spcBef>
                <a:spcPts val="0"/>
              </a:spcBef>
              <a:spcAft>
                <a:spcPts val="0"/>
              </a:spcAft>
              <a:buSzPts val="1800"/>
              <a:buChar char="●"/>
            </a:pPr>
            <a:r>
              <a:rPr lang="en"/>
              <a:t>Star Wars</a:t>
            </a:r>
            <a:endParaRPr/>
          </a:p>
          <a:p>
            <a:pPr marL="457200" lvl="0" indent="-342900" algn="l" rtl="0">
              <a:spcBef>
                <a:spcPts val="0"/>
              </a:spcBef>
              <a:spcAft>
                <a:spcPts val="0"/>
              </a:spcAft>
              <a:buSzPts val="1800"/>
              <a:buChar char="●"/>
            </a:pPr>
            <a:r>
              <a:rPr lang="en"/>
              <a:t>I created it before the release of the recent Star Wars movie using a single still frame from a scene. Before sketching I zoomed in on his face instead of his full body. After it was drawn with the blue ballpoint pen, the red was added to create a contrast between the light, shadow, highlights and midtones. To make deeper shadows, I took the ballpoint and cross hatched some areas.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6" descr="20160531_055220.jpg"/>
          <p:cNvPicPr preferRelativeResize="0"/>
          <p:nvPr/>
        </p:nvPicPr>
        <p:blipFill>
          <a:blip r:embed="rId3">
            <a:alphaModFix/>
          </a:blip>
          <a:stretch>
            <a:fillRect/>
          </a:stretch>
        </p:blipFill>
        <p:spPr>
          <a:xfrm rot="-5400000">
            <a:off x="2003236" y="-853262"/>
            <a:ext cx="5137526" cy="68500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Crane Sketch</a:t>
            </a:r>
            <a:endParaRPr/>
          </a:p>
        </p:txBody>
      </p:sp>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Saturation</a:t>
            </a:r>
            <a:endParaRPr/>
          </a:p>
          <a:p>
            <a:pPr marL="457200" lvl="0" indent="-342900" algn="l" rtl="0">
              <a:spcBef>
                <a:spcPts val="0"/>
              </a:spcBef>
              <a:spcAft>
                <a:spcPts val="0"/>
              </a:spcAft>
              <a:buSzPts val="1800"/>
              <a:buChar char="●"/>
            </a:pPr>
            <a:r>
              <a:rPr lang="en"/>
              <a:t>Pen and Marker on paper</a:t>
            </a:r>
            <a:endParaRPr/>
          </a:p>
          <a:p>
            <a:pPr marL="457200" lvl="0" indent="-342900" algn="l" rtl="0">
              <a:spcBef>
                <a:spcPts val="0"/>
              </a:spcBef>
              <a:spcAft>
                <a:spcPts val="0"/>
              </a:spcAft>
              <a:buSzPts val="1800"/>
              <a:buChar char="●"/>
            </a:pPr>
            <a:r>
              <a:rPr lang="en"/>
              <a:t>9 x 12 inches</a:t>
            </a:r>
            <a:endParaRPr/>
          </a:p>
          <a:p>
            <a:pPr marL="457200" lvl="0" indent="-342900" algn="l" rtl="0">
              <a:spcBef>
                <a:spcPts val="0"/>
              </a:spcBef>
              <a:spcAft>
                <a:spcPts val="0"/>
              </a:spcAft>
              <a:buSzPts val="1800"/>
              <a:buChar char="●"/>
            </a:pPr>
            <a:r>
              <a:rPr lang="en"/>
              <a:t>3 colors, Deep shadows, Unity, Emphasis, Contrast, Etc.</a:t>
            </a:r>
            <a:endParaRPr/>
          </a:p>
          <a:p>
            <a:pPr marL="457200" lvl="0" indent="-342900" algn="l" rtl="0">
              <a:spcBef>
                <a:spcPts val="0"/>
              </a:spcBef>
              <a:spcAft>
                <a:spcPts val="0"/>
              </a:spcAft>
              <a:buSzPts val="1800"/>
              <a:buChar char="●"/>
            </a:pPr>
            <a:r>
              <a:rPr lang="en"/>
              <a:t>Origami pieces the class made</a:t>
            </a:r>
            <a:endParaRPr/>
          </a:p>
          <a:p>
            <a:pPr marL="457200" lvl="0" indent="-342900" algn="l" rtl="0">
              <a:spcBef>
                <a:spcPts val="0"/>
              </a:spcBef>
              <a:spcAft>
                <a:spcPts val="0"/>
              </a:spcAft>
              <a:buSzPts val="1800"/>
              <a:buChar char="●"/>
            </a:pPr>
            <a:r>
              <a:rPr lang="en"/>
              <a:t>It was test to see where my ballpoint pen drawing skill was currently. The sketch is a great rendition of the two paper cranes. For this piece I drew a lot of inspiration from some anonymous artists on deviantart.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8" descr="20160531_055855.jpg"/>
          <p:cNvPicPr preferRelativeResize="0"/>
          <p:nvPr/>
        </p:nvPicPr>
        <p:blipFill>
          <a:blip r:embed="rId3">
            <a:alphaModFix/>
          </a:blip>
          <a:stretch>
            <a:fillRect/>
          </a:stretch>
        </p:blipFill>
        <p:spPr>
          <a:xfrm rot="-5400000">
            <a:off x="2007225" y="-847957"/>
            <a:ext cx="5129549" cy="68394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 Vinci drawing</a:t>
            </a:r>
            <a:endParaRPr/>
          </a:p>
        </p:txBody>
      </p:sp>
      <p:sp>
        <p:nvSpPr>
          <p:cNvPr id="97" name="Google Shape;97;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Grayed by Time</a:t>
            </a:r>
            <a:endParaRPr/>
          </a:p>
          <a:p>
            <a:pPr marL="457200" lvl="0" indent="-342900" algn="l" rtl="0">
              <a:spcBef>
                <a:spcPts val="0"/>
              </a:spcBef>
              <a:spcAft>
                <a:spcPts val="0"/>
              </a:spcAft>
              <a:buSzPts val="1800"/>
              <a:buChar char="●"/>
            </a:pPr>
            <a:r>
              <a:rPr lang="en"/>
              <a:t>Ink on paper</a:t>
            </a:r>
            <a:endParaRPr/>
          </a:p>
          <a:p>
            <a:pPr marL="457200" lvl="0" indent="-342900" algn="l" rtl="0">
              <a:spcBef>
                <a:spcPts val="0"/>
              </a:spcBef>
              <a:spcAft>
                <a:spcPts val="0"/>
              </a:spcAft>
              <a:buSzPts val="1800"/>
              <a:buChar char="●"/>
            </a:pPr>
            <a:r>
              <a:rPr lang="en"/>
              <a:t>9 x 12 inches</a:t>
            </a:r>
            <a:endParaRPr/>
          </a:p>
          <a:p>
            <a:pPr marL="457200" lvl="0" indent="-342900" algn="l" rtl="0">
              <a:spcBef>
                <a:spcPts val="0"/>
              </a:spcBef>
              <a:spcAft>
                <a:spcPts val="0"/>
              </a:spcAft>
              <a:buSzPts val="1800"/>
              <a:buChar char="●"/>
            </a:pPr>
            <a:r>
              <a:rPr lang="en"/>
              <a:t>2 Colors, Negative Space, Contrast, Scale, Size</a:t>
            </a:r>
            <a:endParaRPr/>
          </a:p>
          <a:p>
            <a:pPr marL="457200" lvl="0" indent="-342900" algn="l" rtl="0">
              <a:spcBef>
                <a:spcPts val="0"/>
              </a:spcBef>
              <a:spcAft>
                <a:spcPts val="0"/>
              </a:spcAft>
              <a:buSzPts val="1800"/>
              <a:buChar char="●"/>
            </a:pPr>
            <a:r>
              <a:rPr lang="en"/>
              <a:t>Da Vinci</a:t>
            </a:r>
            <a:endParaRPr/>
          </a:p>
          <a:p>
            <a:pPr marL="457200" lvl="0" indent="-342900" algn="l" rtl="0">
              <a:spcBef>
                <a:spcPts val="0"/>
              </a:spcBef>
              <a:spcAft>
                <a:spcPts val="0"/>
              </a:spcAft>
              <a:buSzPts val="1800"/>
              <a:buChar char="●"/>
            </a:pPr>
            <a:r>
              <a:rPr lang="en"/>
              <a:t>To test my sketching skill with pen of portraits. This is a continuation of my ballpoint pen sketches. An image of a black and white Leonardo was used for reference. The biggest problem for me while sketching was creating the hair.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20" descr="20160531_055914.jpg"/>
          <p:cNvPicPr preferRelativeResize="0"/>
          <p:nvPr/>
        </p:nvPicPr>
        <p:blipFill>
          <a:blip r:embed="rId3">
            <a:alphaModFix/>
          </a:blip>
          <a:stretch>
            <a:fillRect/>
          </a:stretch>
        </p:blipFill>
        <p:spPr>
          <a:xfrm rot="-5400000">
            <a:off x="2007225" y="-847957"/>
            <a:ext cx="5129549" cy="6839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Rhino</a:t>
            </a:r>
            <a:endParaRPr/>
          </a:p>
        </p:txBody>
      </p:sp>
      <p:sp>
        <p:nvSpPr>
          <p:cNvPr id="108" name="Google Shape;108;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Focus of the Wild Eyes (Recreation of Albrecht Durer’s Rhino)</a:t>
            </a:r>
            <a:endParaRPr/>
          </a:p>
          <a:p>
            <a:pPr marL="457200" lvl="0" indent="-342900" algn="l" rtl="0">
              <a:spcBef>
                <a:spcPts val="0"/>
              </a:spcBef>
              <a:spcAft>
                <a:spcPts val="0"/>
              </a:spcAft>
              <a:buSzPts val="1800"/>
              <a:buChar char="●"/>
            </a:pPr>
            <a:r>
              <a:rPr lang="en"/>
              <a:t>Paint Marker and Sharpie</a:t>
            </a:r>
            <a:endParaRPr/>
          </a:p>
          <a:p>
            <a:pPr marL="457200" lvl="0" indent="-342900" algn="l" rtl="0">
              <a:spcBef>
                <a:spcPts val="0"/>
              </a:spcBef>
              <a:spcAft>
                <a:spcPts val="0"/>
              </a:spcAft>
              <a:buSzPts val="1800"/>
              <a:buChar char="●"/>
            </a:pPr>
            <a:r>
              <a:rPr lang="en"/>
              <a:t>9 x 12 inches</a:t>
            </a:r>
            <a:endParaRPr/>
          </a:p>
          <a:p>
            <a:pPr marL="457200" lvl="0" indent="-342900" algn="l" rtl="0">
              <a:spcBef>
                <a:spcPts val="0"/>
              </a:spcBef>
              <a:spcAft>
                <a:spcPts val="0"/>
              </a:spcAft>
              <a:buSzPts val="1800"/>
              <a:buChar char="●"/>
            </a:pPr>
            <a:r>
              <a:rPr lang="en"/>
              <a:t>Silver, Black, and Gold</a:t>
            </a:r>
            <a:endParaRPr/>
          </a:p>
          <a:p>
            <a:pPr marL="457200" lvl="0" indent="-342900" algn="l" rtl="0">
              <a:spcBef>
                <a:spcPts val="0"/>
              </a:spcBef>
              <a:spcAft>
                <a:spcPts val="0"/>
              </a:spcAft>
              <a:buSzPts val="1800"/>
              <a:buChar char="●"/>
            </a:pPr>
            <a:r>
              <a:rPr lang="en"/>
              <a:t>Albrecht Durer</a:t>
            </a:r>
            <a:endParaRPr/>
          </a:p>
          <a:p>
            <a:pPr marL="457200" lvl="0" indent="-342900" algn="l" rtl="0">
              <a:spcBef>
                <a:spcPts val="0"/>
              </a:spcBef>
              <a:spcAft>
                <a:spcPts val="0"/>
              </a:spcAft>
              <a:buSzPts val="1800"/>
              <a:buChar char="●"/>
            </a:pPr>
            <a:r>
              <a:rPr lang="en"/>
              <a:t>Use metal colored and textured markers to create a detailed work. The piece started as a fine point marker outline with Albrecht’s original piece In black and white. The gold and silver maker covered most of the black and required the outline to be redone once It dries.</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827</Words>
  <Application>Microsoft Office PowerPoint</Application>
  <PresentationFormat>On-screen Show (16:9)</PresentationFormat>
  <Paragraphs>95</Paragraphs>
  <Slides>27</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Oswald</vt:lpstr>
      <vt:lpstr>Average</vt:lpstr>
      <vt:lpstr>Arial</vt:lpstr>
      <vt:lpstr>Slate</vt:lpstr>
      <vt:lpstr>Digital Portfolio</vt:lpstr>
      <vt:lpstr>Artist Statement</vt:lpstr>
      <vt:lpstr>Sketchbook cover</vt:lpstr>
      <vt:lpstr>PowerPoint Presentation</vt:lpstr>
      <vt:lpstr>Crane Sketch</vt:lpstr>
      <vt:lpstr>PowerPoint Presentation</vt:lpstr>
      <vt:lpstr>Da Vinci drawing</vt:lpstr>
      <vt:lpstr>PowerPoint Presentation</vt:lpstr>
      <vt:lpstr>Rhino</vt:lpstr>
      <vt:lpstr>PowerPoint Presentation</vt:lpstr>
      <vt:lpstr>Surrealist Project</vt:lpstr>
      <vt:lpstr>PowerPoint Presentation</vt:lpstr>
      <vt:lpstr>Teapot Final</vt:lpstr>
      <vt:lpstr>PowerPoint Presentation</vt:lpstr>
      <vt:lpstr>Project Grad Design</vt:lpstr>
      <vt:lpstr>PowerPoint Presentation</vt:lpstr>
      <vt:lpstr>Mini Painting</vt:lpstr>
      <vt:lpstr>PowerPoint Presentation</vt:lpstr>
      <vt:lpstr>Chinese Paper Cut</vt:lpstr>
      <vt:lpstr>PowerPoint Presentation</vt:lpstr>
      <vt:lpstr>Ceramic Sqraffitto Bowl</vt:lpstr>
      <vt:lpstr>PowerPoint Presentation</vt:lpstr>
      <vt:lpstr>Set work</vt:lpstr>
      <vt:lpstr>PowerPoint Presentation</vt:lpstr>
      <vt:lpstr>Tea Pot Greenware</vt:lpstr>
      <vt:lpstr>PowerPoint Presentation</vt:lpstr>
      <vt:lpstr>Awards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Portfolio</dc:title>
  <cp:lastModifiedBy>srainer</cp:lastModifiedBy>
  <cp:revision>1</cp:revision>
  <dcterms:modified xsi:type="dcterms:W3CDTF">2021-01-25T21:12:13Z</dcterms:modified>
</cp:coreProperties>
</file>